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9" r:id="rId4"/>
    <p:sldId id="291" r:id="rId5"/>
    <p:sldId id="303" r:id="rId6"/>
    <p:sldId id="302" r:id="rId7"/>
    <p:sldId id="301" r:id="rId8"/>
    <p:sldId id="304" r:id="rId9"/>
    <p:sldId id="305" r:id="rId10"/>
    <p:sldId id="307" r:id="rId11"/>
    <p:sldId id="306" r:id="rId12"/>
    <p:sldId id="308" r:id="rId13"/>
    <p:sldId id="309" r:id="rId14"/>
    <p:sldId id="310" r:id="rId15"/>
    <p:sldId id="311" r:id="rId16"/>
    <p:sldId id="312" r:id="rId17"/>
    <p:sldId id="299" r:id="rId18"/>
    <p:sldId id="290" r:id="rId19"/>
    <p:sldId id="26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4660"/>
  </p:normalViewPr>
  <p:slideViewPr>
    <p:cSldViewPr snapToGrid="0">
      <p:cViewPr varScale="1">
        <p:scale>
          <a:sx n="78" d="100"/>
          <a:sy n="78" d="100"/>
        </p:scale>
        <p:origin x="71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0A8541-F873-4CB5-862B-8D2D03B8B50C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3C1708D-459B-4BAA-A679-9088AFFBCCF6}">
      <dgm:prSet custT="1"/>
      <dgm:spPr/>
      <dgm:t>
        <a:bodyPr/>
        <a:lstStyle/>
        <a:p>
          <a:r>
            <a:rPr lang="en-US" sz="2400" dirty="0"/>
            <a:t>Introduction</a:t>
          </a:r>
        </a:p>
      </dgm:t>
    </dgm:pt>
    <dgm:pt modelId="{B693C2C6-BF57-448E-9C8B-80CD3A7EA4D4}" type="parTrans" cxnId="{A2EF9876-BD51-4198-A6F7-0B41F4C5A10B}">
      <dgm:prSet/>
      <dgm:spPr/>
      <dgm:t>
        <a:bodyPr/>
        <a:lstStyle/>
        <a:p>
          <a:endParaRPr lang="en-US" sz="2400"/>
        </a:p>
      </dgm:t>
    </dgm:pt>
    <dgm:pt modelId="{6A74E459-8142-49F9-9055-31B8451A9A6B}" type="sibTrans" cxnId="{A2EF9876-BD51-4198-A6F7-0B41F4C5A10B}">
      <dgm:prSet/>
      <dgm:spPr/>
      <dgm:t>
        <a:bodyPr/>
        <a:lstStyle/>
        <a:p>
          <a:endParaRPr lang="en-US" sz="2400"/>
        </a:p>
      </dgm:t>
    </dgm:pt>
    <dgm:pt modelId="{7535C5A7-5997-4BD2-B824-EEE8E5E44148}">
      <dgm:prSet custT="1"/>
      <dgm:spPr/>
      <dgm:t>
        <a:bodyPr/>
        <a:lstStyle/>
        <a:p>
          <a:r>
            <a:rPr lang="en-US" sz="2400" dirty="0"/>
            <a:t>Preliminary Analysis</a:t>
          </a:r>
        </a:p>
      </dgm:t>
    </dgm:pt>
    <dgm:pt modelId="{6FDDE26B-2CE7-4C22-B852-59B09A8A88F4}" type="parTrans" cxnId="{C6F043DF-F379-45EC-AAF1-0084FDF8FC4E}">
      <dgm:prSet/>
      <dgm:spPr/>
      <dgm:t>
        <a:bodyPr/>
        <a:lstStyle/>
        <a:p>
          <a:endParaRPr lang="en-IN" sz="2400"/>
        </a:p>
      </dgm:t>
    </dgm:pt>
    <dgm:pt modelId="{046CC0D7-CDDE-4B8A-9D67-DCF91EC374CF}" type="sibTrans" cxnId="{C6F043DF-F379-45EC-AAF1-0084FDF8FC4E}">
      <dgm:prSet/>
      <dgm:spPr/>
      <dgm:t>
        <a:bodyPr/>
        <a:lstStyle/>
        <a:p>
          <a:endParaRPr lang="en-IN" sz="2400"/>
        </a:p>
      </dgm:t>
    </dgm:pt>
    <dgm:pt modelId="{9584B328-9774-4EBB-A12A-CCB88AC53AFE}">
      <dgm:prSet custT="1"/>
      <dgm:spPr/>
      <dgm:t>
        <a:bodyPr/>
        <a:lstStyle/>
        <a:p>
          <a:r>
            <a:rPr lang="en-US" sz="2400" dirty="0"/>
            <a:t>Data Collection</a:t>
          </a:r>
        </a:p>
      </dgm:t>
    </dgm:pt>
    <dgm:pt modelId="{5FF8BF33-5404-4209-ABAE-CE7CAF51CAE4}" type="parTrans" cxnId="{A60D2494-E7CA-4B0C-9173-B59FE9598D5A}">
      <dgm:prSet/>
      <dgm:spPr/>
      <dgm:t>
        <a:bodyPr/>
        <a:lstStyle/>
        <a:p>
          <a:endParaRPr lang="en-IN" sz="2400"/>
        </a:p>
      </dgm:t>
    </dgm:pt>
    <dgm:pt modelId="{277BA196-2378-424A-B16A-1596C9D6F66D}" type="sibTrans" cxnId="{A60D2494-E7CA-4B0C-9173-B59FE9598D5A}">
      <dgm:prSet/>
      <dgm:spPr/>
      <dgm:t>
        <a:bodyPr/>
        <a:lstStyle/>
        <a:p>
          <a:endParaRPr lang="en-IN" sz="2400"/>
        </a:p>
      </dgm:t>
    </dgm:pt>
    <dgm:pt modelId="{61C8F731-FDA9-4FDE-A2B5-684E25C561AE}">
      <dgm:prSet custT="1"/>
      <dgm:spPr/>
      <dgm:t>
        <a:bodyPr/>
        <a:lstStyle/>
        <a:p>
          <a:r>
            <a:rPr lang="en-US" sz="2400" dirty="0"/>
            <a:t>Roadmap</a:t>
          </a:r>
        </a:p>
      </dgm:t>
    </dgm:pt>
    <dgm:pt modelId="{9D3BE0BD-19E9-4761-AE13-D6FCFB73606C}" type="parTrans" cxnId="{0D55774C-C3E4-4EC8-9489-DD2400549FC3}">
      <dgm:prSet/>
      <dgm:spPr/>
      <dgm:t>
        <a:bodyPr/>
        <a:lstStyle/>
        <a:p>
          <a:endParaRPr lang="en-IN"/>
        </a:p>
      </dgm:t>
    </dgm:pt>
    <dgm:pt modelId="{DD4CA1DA-B40A-49CF-AAB3-65853B7DE406}" type="sibTrans" cxnId="{0D55774C-C3E4-4EC8-9489-DD2400549FC3}">
      <dgm:prSet/>
      <dgm:spPr/>
      <dgm:t>
        <a:bodyPr/>
        <a:lstStyle/>
        <a:p>
          <a:endParaRPr lang="en-IN"/>
        </a:p>
      </dgm:t>
    </dgm:pt>
    <dgm:pt modelId="{74F1102C-3A00-4425-8C8D-43E51206028A}" type="pres">
      <dgm:prSet presAssocID="{4B0A8541-F873-4CB5-862B-8D2D03B8B50C}" presName="vert0" presStyleCnt="0">
        <dgm:presLayoutVars>
          <dgm:dir/>
          <dgm:animOne val="branch"/>
          <dgm:animLvl val="lvl"/>
        </dgm:presLayoutVars>
      </dgm:prSet>
      <dgm:spPr/>
    </dgm:pt>
    <dgm:pt modelId="{C5312BBB-20C8-45D6-952B-215134D70A4E}" type="pres">
      <dgm:prSet presAssocID="{F3C1708D-459B-4BAA-A679-9088AFFBCCF6}" presName="thickLine" presStyleLbl="alignNode1" presStyleIdx="0" presStyleCnt="4"/>
      <dgm:spPr/>
    </dgm:pt>
    <dgm:pt modelId="{9FCFB8AE-6E80-4E09-B211-2A4EF62CF1E7}" type="pres">
      <dgm:prSet presAssocID="{F3C1708D-459B-4BAA-A679-9088AFFBCCF6}" presName="horz1" presStyleCnt="0"/>
      <dgm:spPr/>
    </dgm:pt>
    <dgm:pt modelId="{611C9975-1CD4-4306-8F04-EBEA70C928B5}" type="pres">
      <dgm:prSet presAssocID="{F3C1708D-459B-4BAA-A679-9088AFFBCCF6}" presName="tx1" presStyleLbl="revTx" presStyleIdx="0" presStyleCnt="4"/>
      <dgm:spPr/>
    </dgm:pt>
    <dgm:pt modelId="{5FD4FEA3-21CA-4E76-9C07-AD261D3ECD64}" type="pres">
      <dgm:prSet presAssocID="{F3C1708D-459B-4BAA-A679-9088AFFBCCF6}" presName="vert1" presStyleCnt="0"/>
      <dgm:spPr/>
    </dgm:pt>
    <dgm:pt modelId="{A79C311D-A880-4F6C-8C4C-A3C37FFE8038}" type="pres">
      <dgm:prSet presAssocID="{9584B328-9774-4EBB-A12A-CCB88AC53AFE}" presName="thickLine" presStyleLbl="alignNode1" presStyleIdx="1" presStyleCnt="4"/>
      <dgm:spPr/>
    </dgm:pt>
    <dgm:pt modelId="{32651F03-49B0-4FB3-9675-BE0DCD6EE4BC}" type="pres">
      <dgm:prSet presAssocID="{9584B328-9774-4EBB-A12A-CCB88AC53AFE}" presName="horz1" presStyleCnt="0"/>
      <dgm:spPr/>
    </dgm:pt>
    <dgm:pt modelId="{AD17D6F8-E2F4-421A-8B8F-C0300C0360A7}" type="pres">
      <dgm:prSet presAssocID="{9584B328-9774-4EBB-A12A-CCB88AC53AFE}" presName="tx1" presStyleLbl="revTx" presStyleIdx="1" presStyleCnt="4"/>
      <dgm:spPr/>
    </dgm:pt>
    <dgm:pt modelId="{ED8EA5DF-A349-44B1-BADE-235F53F75B85}" type="pres">
      <dgm:prSet presAssocID="{9584B328-9774-4EBB-A12A-CCB88AC53AFE}" presName="vert1" presStyleCnt="0"/>
      <dgm:spPr/>
    </dgm:pt>
    <dgm:pt modelId="{D4BDE8A4-9599-4E4A-BA42-D0BC2096B1CC}" type="pres">
      <dgm:prSet presAssocID="{7535C5A7-5997-4BD2-B824-EEE8E5E44148}" presName="thickLine" presStyleLbl="alignNode1" presStyleIdx="2" presStyleCnt="4"/>
      <dgm:spPr/>
    </dgm:pt>
    <dgm:pt modelId="{18F92B5D-6210-41DB-9F71-51B215AD261A}" type="pres">
      <dgm:prSet presAssocID="{7535C5A7-5997-4BD2-B824-EEE8E5E44148}" presName="horz1" presStyleCnt="0"/>
      <dgm:spPr/>
    </dgm:pt>
    <dgm:pt modelId="{5DD7D024-BFA6-4260-9E18-1A5BF654FD71}" type="pres">
      <dgm:prSet presAssocID="{7535C5A7-5997-4BD2-B824-EEE8E5E44148}" presName="tx1" presStyleLbl="revTx" presStyleIdx="2" presStyleCnt="4"/>
      <dgm:spPr/>
    </dgm:pt>
    <dgm:pt modelId="{203656E2-2931-4537-80C0-E93F4256A9DB}" type="pres">
      <dgm:prSet presAssocID="{7535C5A7-5997-4BD2-B824-EEE8E5E44148}" presName="vert1" presStyleCnt="0"/>
      <dgm:spPr/>
    </dgm:pt>
    <dgm:pt modelId="{494FF3FF-2AB0-40A6-9280-BC99C3EE39EF}" type="pres">
      <dgm:prSet presAssocID="{61C8F731-FDA9-4FDE-A2B5-684E25C561AE}" presName="thickLine" presStyleLbl="alignNode1" presStyleIdx="3" presStyleCnt="4"/>
      <dgm:spPr/>
    </dgm:pt>
    <dgm:pt modelId="{945457AD-94BD-40B4-AFF5-6347422D0D9B}" type="pres">
      <dgm:prSet presAssocID="{61C8F731-FDA9-4FDE-A2B5-684E25C561AE}" presName="horz1" presStyleCnt="0"/>
      <dgm:spPr/>
    </dgm:pt>
    <dgm:pt modelId="{F88CF2E0-0A11-4C18-9CB7-8BCBF74100D5}" type="pres">
      <dgm:prSet presAssocID="{61C8F731-FDA9-4FDE-A2B5-684E25C561AE}" presName="tx1" presStyleLbl="revTx" presStyleIdx="3" presStyleCnt="4"/>
      <dgm:spPr/>
    </dgm:pt>
    <dgm:pt modelId="{5D0BFDE1-2AC6-4137-96CE-FFC735927FE3}" type="pres">
      <dgm:prSet presAssocID="{61C8F731-FDA9-4FDE-A2B5-684E25C561AE}" presName="vert1" presStyleCnt="0"/>
      <dgm:spPr/>
    </dgm:pt>
  </dgm:ptLst>
  <dgm:cxnLst>
    <dgm:cxn modelId="{71CB4037-2E4D-4E81-A04E-B96966062264}" type="presOf" srcId="{7535C5A7-5997-4BD2-B824-EEE8E5E44148}" destId="{5DD7D024-BFA6-4260-9E18-1A5BF654FD71}" srcOrd="0" destOrd="0" presId="urn:microsoft.com/office/officeart/2008/layout/LinedList"/>
    <dgm:cxn modelId="{0D55774C-C3E4-4EC8-9489-DD2400549FC3}" srcId="{4B0A8541-F873-4CB5-862B-8D2D03B8B50C}" destId="{61C8F731-FDA9-4FDE-A2B5-684E25C561AE}" srcOrd="3" destOrd="0" parTransId="{9D3BE0BD-19E9-4761-AE13-D6FCFB73606C}" sibTransId="{DD4CA1DA-B40A-49CF-AAB3-65853B7DE406}"/>
    <dgm:cxn modelId="{A2EF9876-BD51-4198-A6F7-0B41F4C5A10B}" srcId="{4B0A8541-F873-4CB5-862B-8D2D03B8B50C}" destId="{F3C1708D-459B-4BAA-A679-9088AFFBCCF6}" srcOrd="0" destOrd="0" parTransId="{B693C2C6-BF57-448E-9C8B-80CD3A7EA4D4}" sibTransId="{6A74E459-8142-49F9-9055-31B8451A9A6B}"/>
    <dgm:cxn modelId="{E4F0A779-8F90-46BE-8A21-D77C07C90DBF}" type="presOf" srcId="{9584B328-9774-4EBB-A12A-CCB88AC53AFE}" destId="{AD17D6F8-E2F4-421A-8B8F-C0300C0360A7}" srcOrd="0" destOrd="0" presId="urn:microsoft.com/office/officeart/2008/layout/LinedList"/>
    <dgm:cxn modelId="{F6F01A7C-5191-426A-B988-2DB8500999DE}" type="presOf" srcId="{F3C1708D-459B-4BAA-A679-9088AFFBCCF6}" destId="{611C9975-1CD4-4306-8F04-EBEA70C928B5}" srcOrd="0" destOrd="0" presId="urn:microsoft.com/office/officeart/2008/layout/LinedList"/>
    <dgm:cxn modelId="{A60D2494-E7CA-4B0C-9173-B59FE9598D5A}" srcId="{4B0A8541-F873-4CB5-862B-8D2D03B8B50C}" destId="{9584B328-9774-4EBB-A12A-CCB88AC53AFE}" srcOrd="1" destOrd="0" parTransId="{5FF8BF33-5404-4209-ABAE-CE7CAF51CAE4}" sibTransId="{277BA196-2378-424A-B16A-1596C9D6F66D}"/>
    <dgm:cxn modelId="{28A80098-D901-4C79-8AAF-897A2BE9BA0B}" type="presOf" srcId="{4B0A8541-F873-4CB5-862B-8D2D03B8B50C}" destId="{74F1102C-3A00-4425-8C8D-43E51206028A}" srcOrd="0" destOrd="0" presId="urn:microsoft.com/office/officeart/2008/layout/LinedList"/>
    <dgm:cxn modelId="{C6F043DF-F379-45EC-AAF1-0084FDF8FC4E}" srcId="{4B0A8541-F873-4CB5-862B-8D2D03B8B50C}" destId="{7535C5A7-5997-4BD2-B824-EEE8E5E44148}" srcOrd="2" destOrd="0" parTransId="{6FDDE26B-2CE7-4C22-B852-59B09A8A88F4}" sibTransId="{046CC0D7-CDDE-4B8A-9D67-DCF91EC374CF}"/>
    <dgm:cxn modelId="{FCC5F1E5-61EC-4AA2-9007-7544AAC745A2}" type="presOf" srcId="{61C8F731-FDA9-4FDE-A2B5-684E25C561AE}" destId="{F88CF2E0-0A11-4C18-9CB7-8BCBF74100D5}" srcOrd="0" destOrd="0" presId="urn:microsoft.com/office/officeart/2008/layout/LinedList"/>
    <dgm:cxn modelId="{739763AB-6DEC-4F6D-A621-99F8E845A6B6}" type="presParOf" srcId="{74F1102C-3A00-4425-8C8D-43E51206028A}" destId="{C5312BBB-20C8-45D6-952B-215134D70A4E}" srcOrd="0" destOrd="0" presId="urn:microsoft.com/office/officeart/2008/layout/LinedList"/>
    <dgm:cxn modelId="{2EB6886E-2CC7-4A93-A49E-075576E9D01A}" type="presParOf" srcId="{74F1102C-3A00-4425-8C8D-43E51206028A}" destId="{9FCFB8AE-6E80-4E09-B211-2A4EF62CF1E7}" srcOrd="1" destOrd="0" presId="urn:microsoft.com/office/officeart/2008/layout/LinedList"/>
    <dgm:cxn modelId="{D820B738-6288-4E76-AFD9-8886F7258AE9}" type="presParOf" srcId="{9FCFB8AE-6E80-4E09-B211-2A4EF62CF1E7}" destId="{611C9975-1CD4-4306-8F04-EBEA70C928B5}" srcOrd="0" destOrd="0" presId="urn:microsoft.com/office/officeart/2008/layout/LinedList"/>
    <dgm:cxn modelId="{6F06CDC8-E789-41EF-BBA5-679F8369741E}" type="presParOf" srcId="{9FCFB8AE-6E80-4E09-B211-2A4EF62CF1E7}" destId="{5FD4FEA3-21CA-4E76-9C07-AD261D3ECD64}" srcOrd="1" destOrd="0" presId="urn:microsoft.com/office/officeart/2008/layout/LinedList"/>
    <dgm:cxn modelId="{1FA47D42-BD3E-45DD-B6E5-1C26C5371B72}" type="presParOf" srcId="{74F1102C-3A00-4425-8C8D-43E51206028A}" destId="{A79C311D-A880-4F6C-8C4C-A3C37FFE8038}" srcOrd="2" destOrd="0" presId="urn:microsoft.com/office/officeart/2008/layout/LinedList"/>
    <dgm:cxn modelId="{FFDF0721-2D37-44E5-A703-E83D6D402DFA}" type="presParOf" srcId="{74F1102C-3A00-4425-8C8D-43E51206028A}" destId="{32651F03-49B0-4FB3-9675-BE0DCD6EE4BC}" srcOrd="3" destOrd="0" presId="urn:microsoft.com/office/officeart/2008/layout/LinedList"/>
    <dgm:cxn modelId="{07DA2250-C7B3-4D9E-A9CE-865D87120F55}" type="presParOf" srcId="{32651F03-49B0-4FB3-9675-BE0DCD6EE4BC}" destId="{AD17D6F8-E2F4-421A-8B8F-C0300C0360A7}" srcOrd="0" destOrd="0" presId="urn:microsoft.com/office/officeart/2008/layout/LinedList"/>
    <dgm:cxn modelId="{E631070C-5754-448B-ACC0-BD6B3925903D}" type="presParOf" srcId="{32651F03-49B0-4FB3-9675-BE0DCD6EE4BC}" destId="{ED8EA5DF-A349-44B1-BADE-235F53F75B85}" srcOrd="1" destOrd="0" presId="urn:microsoft.com/office/officeart/2008/layout/LinedList"/>
    <dgm:cxn modelId="{814A0477-0E9A-47AB-9CFA-C79257B7F97B}" type="presParOf" srcId="{74F1102C-3A00-4425-8C8D-43E51206028A}" destId="{D4BDE8A4-9599-4E4A-BA42-D0BC2096B1CC}" srcOrd="4" destOrd="0" presId="urn:microsoft.com/office/officeart/2008/layout/LinedList"/>
    <dgm:cxn modelId="{25D48338-A653-4E61-858A-6B336F5425B1}" type="presParOf" srcId="{74F1102C-3A00-4425-8C8D-43E51206028A}" destId="{18F92B5D-6210-41DB-9F71-51B215AD261A}" srcOrd="5" destOrd="0" presId="urn:microsoft.com/office/officeart/2008/layout/LinedList"/>
    <dgm:cxn modelId="{F8CE1FAE-465C-4586-B685-CFD0583DFAD5}" type="presParOf" srcId="{18F92B5D-6210-41DB-9F71-51B215AD261A}" destId="{5DD7D024-BFA6-4260-9E18-1A5BF654FD71}" srcOrd="0" destOrd="0" presId="urn:microsoft.com/office/officeart/2008/layout/LinedList"/>
    <dgm:cxn modelId="{6EFFDD52-822F-4844-8D55-0BB5EE6EB235}" type="presParOf" srcId="{18F92B5D-6210-41DB-9F71-51B215AD261A}" destId="{203656E2-2931-4537-80C0-E93F4256A9DB}" srcOrd="1" destOrd="0" presId="urn:microsoft.com/office/officeart/2008/layout/LinedList"/>
    <dgm:cxn modelId="{3EA3999D-D9E1-4D81-AF7D-F12CED5B43B9}" type="presParOf" srcId="{74F1102C-3A00-4425-8C8D-43E51206028A}" destId="{494FF3FF-2AB0-40A6-9280-BC99C3EE39EF}" srcOrd="6" destOrd="0" presId="urn:microsoft.com/office/officeart/2008/layout/LinedList"/>
    <dgm:cxn modelId="{A7688F5E-C6C8-48E7-97B2-3D2F4863D050}" type="presParOf" srcId="{74F1102C-3A00-4425-8C8D-43E51206028A}" destId="{945457AD-94BD-40B4-AFF5-6347422D0D9B}" srcOrd="7" destOrd="0" presId="urn:microsoft.com/office/officeart/2008/layout/LinedList"/>
    <dgm:cxn modelId="{533A0E80-48BC-456F-A4EF-E47DC6B70429}" type="presParOf" srcId="{945457AD-94BD-40B4-AFF5-6347422D0D9B}" destId="{F88CF2E0-0A11-4C18-9CB7-8BCBF74100D5}" srcOrd="0" destOrd="0" presId="urn:microsoft.com/office/officeart/2008/layout/LinedList"/>
    <dgm:cxn modelId="{399351F2-11C7-46DC-8CFB-F10919B2B26A}" type="presParOf" srcId="{945457AD-94BD-40B4-AFF5-6347422D0D9B}" destId="{5D0BFDE1-2AC6-4137-96CE-FFC735927FE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312BBB-20C8-45D6-952B-215134D70A4E}">
      <dsp:nvSpPr>
        <dsp:cNvPr id="0" name=""/>
        <dsp:cNvSpPr/>
      </dsp:nvSpPr>
      <dsp:spPr>
        <a:xfrm>
          <a:off x="0" y="0"/>
          <a:ext cx="382218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1C9975-1CD4-4306-8F04-EBEA70C928B5}">
      <dsp:nvSpPr>
        <dsp:cNvPr id="0" name=""/>
        <dsp:cNvSpPr/>
      </dsp:nvSpPr>
      <dsp:spPr>
        <a:xfrm>
          <a:off x="0" y="0"/>
          <a:ext cx="3822189" cy="9356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Introduction</a:t>
          </a:r>
        </a:p>
      </dsp:txBody>
      <dsp:txXfrm>
        <a:off x="0" y="0"/>
        <a:ext cx="3822189" cy="935690"/>
      </dsp:txXfrm>
    </dsp:sp>
    <dsp:sp modelId="{A79C311D-A880-4F6C-8C4C-A3C37FFE8038}">
      <dsp:nvSpPr>
        <dsp:cNvPr id="0" name=""/>
        <dsp:cNvSpPr/>
      </dsp:nvSpPr>
      <dsp:spPr>
        <a:xfrm>
          <a:off x="0" y="935690"/>
          <a:ext cx="3822189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17D6F8-E2F4-421A-8B8F-C0300C0360A7}">
      <dsp:nvSpPr>
        <dsp:cNvPr id="0" name=""/>
        <dsp:cNvSpPr/>
      </dsp:nvSpPr>
      <dsp:spPr>
        <a:xfrm>
          <a:off x="0" y="935690"/>
          <a:ext cx="3822189" cy="9356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 Collection</a:t>
          </a:r>
        </a:p>
      </dsp:txBody>
      <dsp:txXfrm>
        <a:off x="0" y="935690"/>
        <a:ext cx="3822189" cy="935690"/>
      </dsp:txXfrm>
    </dsp:sp>
    <dsp:sp modelId="{D4BDE8A4-9599-4E4A-BA42-D0BC2096B1CC}">
      <dsp:nvSpPr>
        <dsp:cNvPr id="0" name=""/>
        <dsp:cNvSpPr/>
      </dsp:nvSpPr>
      <dsp:spPr>
        <a:xfrm>
          <a:off x="0" y="1871381"/>
          <a:ext cx="382218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D7D024-BFA6-4260-9E18-1A5BF654FD71}">
      <dsp:nvSpPr>
        <dsp:cNvPr id="0" name=""/>
        <dsp:cNvSpPr/>
      </dsp:nvSpPr>
      <dsp:spPr>
        <a:xfrm>
          <a:off x="0" y="1871381"/>
          <a:ext cx="3822189" cy="9356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Preliminary Analysis</a:t>
          </a:r>
        </a:p>
      </dsp:txBody>
      <dsp:txXfrm>
        <a:off x="0" y="1871381"/>
        <a:ext cx="3822189" cy="935690"/>
      </dsp:txXfrm>
    </dsp:sp>
    <dsp:sp modelId="{494FF3FF-2AB0-40A6-9280-BC99C3EE39EF}">
      <dsp:nvSpPr>
        <dsp:cNvPr id="0" name=""/>
        <dsp:cNvSpPr/>
      </dsp:nvSpPr>
      <dsp:spPr>
        <a:xfrm>
          <a:off x="0" y="2807071"/>
          <a:ext cx="3822189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8CF2E0-0A11-4C18-9CB7-8BCBF74100D5}">
      <dsp:nvSpPr>
        <dsp:cNvPr id="0" name=""/>
        <dsp:cNvSpPr/>
      </dsp:nvSpPr>
      <dsp:spPr>
        <a:xfrm>
          <a:off x="0" y="2807071"/>
          <a:ext cx="3822189" cy="9356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Roadmap</a:t>
          </a:r>
        </a:p>
      </dsp:txBody>
      <dsp:txXfrm>
        <a:off x="0" y="2807071"/>
        <a:ext cx="3822189" cy="9356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148BE7-A9F5-4DF9-BB64-613E32F470D5}" type="datetimeFigureOut">
              <a:rPr lang="en-IN" smtClean="0"/>
              <a:t>20-02-2024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647E15-810B-4046-A6B5-9242AB2601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9321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49320-6776-4BF8-A793-C9EFA6BE0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D00568-60F2-4AF4-AFD2-46213531BE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D480A8-6064-4994-8B44-3F156C0F5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9418C-93EE-4CCB-B590-34964AB9A5AD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77E77-268F-4B0B-9EB5-79C57B7EC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FC335-71C5-44E4-9888-F56CF5896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5BD6C-5618-45B2-96DE-A4522C5B1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093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D72D9-B9A3-4C53-AF36-891C86532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5121D7-5B36-4E04-A164-BF6CD96CEE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B2E3B2-9322-46DA-8073-537322277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9418C-93EE-4CCB-B590-34964AB9A5AD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3ECA9-F9F7-4DA0-AD96-E799D4A12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9B2DA-6D97-47FC-8A89-DB7123638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5BD6C-5618-45B2-96DE-A4522C5B1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25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3E8129-15BA-469B-A5AF-865CC3554E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5A515-F163-43D1-ACCD-5A94796060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CBBF5-4B65-4B14-B49B-BA3D9885F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9418C-93EE-4CCB-B590-34964AB9A5AD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9C480-ED41-47A6-BA8C-D1011A460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C66CD-B3FE-4DE8-B58B-289EEDC32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5BD6C-5618-45B2-96DE-A4522C5B1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130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C1A04-E9B0-49C1-A70B-6426F8E04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47943-C707-4A5C-9596-74FC514CF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FE24D-CF01-4F72-8386-4E0A15F12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9418C-93EE-4CCB-B590-34964AB9A5AD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7CA42-74CA-407F-A014-473181665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92C1A-D4D9-4372-94EC-C401C9EBE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5BD6C-5618-45B2-96DE-A4522C5B1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885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6BDEE-5518-4A26-A78B-DEB2DAD69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ABD6FC-0821-432D-ACC0-620E21439E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72AEC-1030-40B6-8B79-0A6505C51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9418C-93EE-4CCB-B590-34964AB9A5AD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1E6D75-A4FB-4498-B58F-8AFA1D13F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57A1E-27C1-4DD1-B9E0-00FAE5177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5BD6C-5618-45B2-96DE-A4522C5B1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869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E24C-2B40-4B6C-9BF8-D63D63A8C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D8E6C-3969-4C58-900C-FE70FA4493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B7FD6B-492F-4BA3-B27A-E15DB4E55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85F6E-3D5B-434D-B458-4DF4B265A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9418C-93EE-4CCB-B590-34964AB9A5AD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1F7356-1DB4-4474-8418-23D277C33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B720CA-98D8-4BE4-9895-322087211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5BD6C-5618-45B2-96DE-A4522C5B1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165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37704-FAD8-404D-B8DE-DB83DC087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431258-94E8-4728-9F4C-2B169B5AD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B7A18B-2DC3-4B90-BE11-F4892BDD5C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B46918-D68B-4372-8579-D59408B60B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DDC422-C3B5-4940-A380-566C3CAEA6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0CA856-289A-41AD-91E7-3BC8391AD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9418C-93EE-4CCB-B590-34964AB9A5AD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E33BFD-970A-430F-95B6-8B8129013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D3BD78-8228-459F-ABD8-C828F3910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5BD6C-5618-45B2-96DE-A4522C5B1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45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A1280-00FB-4C30-A0DA-2B28B67CA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D27C53-ADCA-4A42-8E89-E88324F3A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9418C-93EE-4CCB-B590-34964AB9A5AD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966877-AFFF-4CA5-9737-74CAD6F09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BB489E-F53C-493C-A82F-612B5B34A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5BD6C-5618-45B2-96DE-A4522C5B1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00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9B9D72-A6EF-4AAB-B68E-58F0BF12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9418C-93EE-4CCB-B590-34964AB9A5AD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CC76EC-9D18-4362-9C61-AA29D0D71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A778F-11E6-48C9-859B-B3487F8E9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5BD6C-5618-45B2-96DE-A4522C5B1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5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1F233-49A5-4015-BA27-19143DAD4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55236-3D4B-4056-B5B6-DBACE92A0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B0A0FB-FB04-4828-B445-86A41C939E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023C7-F662-4BBF-969A-8F298AD66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9418C-93EE-4CCB-B590-34964AB9A5AD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03504-EB96-4008-A35B-8F53CAEA6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93ABD6-613C-49E9-A597-71F49144E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5BD6C-5618-45B2-96DE-A4522C5B1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06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3E348-F552-4E6F-B6E8-49490823B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D979A4-593C-47F2-9915-EEC5C75C0A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D9A3E5-36E0-4312-A069-394BF8FF59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6B2CFD-CDE3-4D50-BFB2-D6428ACEF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9418C-93EE-4CCB-B590-34964AB9A5AD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EE795B-CF88-43C5-8C82-D3A107F7F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CF35EB-7E39-4102-B5E4-A761D9FFB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5BD6C-5618-45B2-96DE-A4522C5B1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76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31CD8C-6259-47BE-BF70-8D5F62F79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8A604-3E77-4446-97C7-F47CAED5BC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12C64-E451-4A1B-8F24-3A1EC873A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9418C-93EE-4CCB-B590-34964AB9A5AD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BFC6E-8C4E-499F-9A1B-069A52414A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974B10-3725-4267-81A7-2494F6084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25BD6C-5618-45B2-96DE-A4522C5B1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7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runSiga/DSCapstoneProject/tree/DeepakAyyasamy" TargetMode="External"/><Relationship Id="rId2" Type="http://schemas.openxmlformats.org/officeDocument/2006/relationships/hyperlink" Target="https://github.com/TarunSiga/DSCapstoneProjec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s://github.com/TarunSiga/DSCapstoneProject/tree/saikarthiknaladala" TargetMode="External"/><Relationship Id="rId4" Type="http://schemas.openxmlformats.org/officeDocument/2006/relationships/hyperlink" Target="https://github.com/TarunSiga/DSCapstoneProject/tree/TarunSiga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3" name="Rectangle 282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robot and a cellphone&#10;&#10;Description automatically generated">
            <a:extLst>
              <a:ext uri="{FF2B5EF4-FFF2-40B4-BE49-F238E27FC236}">
                <a16:creationId xmlns:a16="http://schemas.microsoft.com/office/drawing/2014/main" id="{F51CC25A-5428-2B4B-84D8-1A151AC432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7" b="5240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85" name="Rectangle 284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688313-5CB0-471F-BBA7-89FC09AA50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7733618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5200" kern="1200" spc="-5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UniBuddy</a:t>
            </a:r>
            <a:r>
              <a:rPr lang="en-US" sz="5200" kern="1200" spc="-5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5200" kern="1200" spc="-50" dirty="0"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5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24F559-800B-9009-8ED5-C37C6E3E1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5" name="Rectangle 344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62C016-8118-B516-7DF4-23C68EDAF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Preliminary Analysis:</a:t>
            </a:r>
            <a:b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Back – End </a:t>
            </a:r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Content Placeholder 326">
            <a:extLst>
              <a:ext uri="{FF2B5EF4-FFF2-40B4-BE49-F238E27FC236}">
                <a16:creationId xmlns:a16="http://schemas.microsoft.com/office/drawing/2014/main" id="{30C5ADFF-C45E-06A5-0560-F46B3E260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Firebase Authentication for secure user authentication using email and password.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1CF343D1-39C6-E2FD-D68C-1CB4EBCB7F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2" r="8464"/>
          <a:stretch/>
        </p:blipFill>
        <p:spPr>
          <a:xfrm>
            <a:off x="5911532" y="2484255"/>
            <a:ext cx="5150277" cy="3714244"/>
          </a:xfrm>
          <a:prstGeom prst="rect">
            <a:avLst/>
          </a:prstGeom>
        </p:spPr>
      </p:pic>
      <p:sp>
        <p:nvSpPr>
          <p:cNvPr id="351" name="Rectangle 350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494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2B4B4F-A688-1E78-B9C9-6FA16341B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9" name="Rectangle 338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41F449-21CC-7B6E-2DE2-BA87322D1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Preliminary Analysis:</a:t>
            </a:r>
            <a:b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Back – End </a:t>
            </a: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Content Placeholder 326">
            <a:extLst>
              <a:ext uri="{FF2B5EF4-FFF2-40B4-BE49-F238E27FC236}">
                <a16:creationId xmlns:a16="http://schemas.microsoft.com/office/drawing/2014/main" id="{4CE8491B-CB5F-0560-44A2-BC6BD10F1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0" i="0" u="none" strike="noStrike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registered details of a user are stored in the Authentication service.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2D046756-B2AF-D394-846A-001E2EAA6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38" y="1553809"/>
            <a:ext cx="5628018" cy="351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08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BC26D6-CA30-C7C7-34CA-0DB28C3D1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8" name="Rectangle 347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8F0324-6285-A896-FB9D-A9E8ECE0B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Preliminary Analysis: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 – End </a:t>
            </a:r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Content Placeholder 326">
            <a:extLst>
              <a:ext uri="{FF2B5EF4-FFF2-40B4-BE49-F238E27FC236}">
                <a16:creationId xmlns:a16="http://schemas.microsoft.com/office/drawing/2014/main" id="{5B144FF8-EBCB-A45C-BF41-5522B7ECC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1998368"/>
            <a:ext cx="4309234" cy="4631223"/>
          </a:xfrm>
        </p:spPr>
        <p:txBody>
          <a:bodyPr anchor="ctr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code creates a chatbot application called "</a:t>
            </a:r>
            <a:r>
              <a:rPr lang="en-US" sz="18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UniBuddy</a:t>
            </a:r>
            <a:r>
              <a:rPr lang="en-US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 that allows users to interact with it through text-based prompts and responses.</a:t>
            </a:r>
          </a:p>
          <a:p>
            <a:pPr algn="just">
              <a:lnSpc>
                <a:spcPct val="150000"/>
              </a:lnSpc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Cloud </a:t>
            </a:r>
            <a:r>
              <a:rPr lang="en-US" sz="18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Firestore</a:t>
            </a:r>
            <a:r>
              <a:rPr lang="en-US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employed to store chat history and user data.</a:t>
            </a:r>
          </a:p>
          <a:p>
            <a:pPr algn="just">
              <a:lnSpc>
                <a:spcPct val="150000"/>
              </a:lnSpc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are displaying the chat history with the latest query appearing first.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EBBF4C2-23AD-C9A4-0C5A-0CA5B248CA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5" r="2" b="4960"/>
          <a:stretch/>
        </p:blipFill>
        <p:spPr>
          <a:xfrm>
            <a:off x="5911532" y="2841409"/>
            <a:ext cx="5150277" cy="2999935"/>
          </a:xfrm>
          <a:prstGeom prst="rect">
            <a:avLst/>
          </a:prstGeom>
        </p:spPr>
      </p:pic>
      <p:sp>
        <p:nvSpPr>
          <p:cNvPr id="354" name="Rectangle 353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186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1655F8-4D0F-03FF-9AF9-4C4354815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9" name="Rectangle 358">
            <a:extLst>
              <a:ext uri="{FF2B5EF4-FFF2-40B4-BE49-F238E27FC236}">
                <a16:creationId xmlns:a16="http://schemas.microsoft.com/office/drawing/2014/main" id="{3756B343-807D-456E-AA26-80E96B75D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576610-4783-755E-4BFF-063CC8B6D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Preliminary Analysis: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1F33FB9-6D34-DE95-8B70-547A00FA90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2" r="16472" b="2"/>
          <a:stretch/>
        </p:blipFill>
        <p:spPr>
          <a:xfrm>
            <a:off x="576244" y="650494"/>
            <a:ext cx="5628018" cy="5324142"/>
          </a:xfrm>
          <a:prstGeom prst="rect">
            <a:avLst/>
          </a:prstGeom>
        </p:spPr>
      </p:pic>
      <p:sp>
        <p:nvSpPr>
          <p:cNvPr id="365" name="Rectangle 36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Content Placeholder 326">
            <a:extLst>
              <a:ext uri="{FF2B5EF4-FFF2-40B4-BE49-F238E27FC236}">
                <a16:creationId xmlns:a16="http://schemas.microsoft.com/office/drawing/2014/main" id="{74D4D04F-9C0B-3E4B-E4BF-099F73BFC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12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Each user's chat history, including both prompts and responses, is stored in a dedicated collection within Firebase for data analysis.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4" name="Rectangle 37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77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A1FF87-C7B4-C31E-F4EB-2CC0A58FE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8" name="Rectangle 387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B8E96B-A3F0-8773-EC75-6CCD93AFE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Preliminary Analysis:</a:t>
            </a:r>
            <a:br>
              <a:rPr 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Chat Data Export</a:t>
            </a:r>
          </a:p>
        </p:txBody>
      </p: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2" name="Rectangle 391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Content Placeholder 326">
            <a:extLst>
              <a:ext uri="{FF2B5EF4-FFF2-40B4-BE49-F238E27FC236}">
                <a16:creationId xmlns:a16="http://schemas.microsoft.com/office/drawing/2014/main" id="{E758CD33-6CD6-5B9F-D214-9FD5BDF09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implemented a feature to export chat data to CSV format for future analysis using Business Intelligence tools like Tableau etc.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can be able to select specific collections or export all collections.</a:t>
            </a:r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53F0DA7-4230-4192-2794-6149A05629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3" r="17762" b="-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07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119506-6CA9-EEF8-5C48-A91AE7876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1" name="Rectangle 420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25E6FD-18AE-7823-0B96-FEBD5520F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Preliminary Analysis:</a:t>
            </a:r>
            <a:b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CSV File </a:t>
            </a:r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Content Placeholder 326">
            <a:extLst>
              <a:ext uri="{FF2B5EF4-FFF2-40B4-BE49-F238E27FC236}">
                <a16:creationId xmlns:a16="http://schemas.microsoft.com/office/drawing/2014/main" id="{30D4E04B-82AC-A73C-5AF6-434A71E61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Showing the saved CSV file</a:t>
            </a:r>
          </a:p>
        </p:txBody>
      </p:sp>
      <p:sp>
        <p:nvSpPr>
          <p:cNvPr id="423" name="Rectangle 422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Rectangle 423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1A97901-8BA5-4152-CB78-10CF75F6FD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2" r="25024" b="-1"/>
          <a:stretch/>
        </p:blipFill>
        <p:spPr>
          <a:xfrm>
            <a:off x="6055623" y="650494"/>
            <a:ext cx="5492247" cy="532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23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7DCEF1-B998-1527-80EA-FDBEBFC2B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9" name="Rectangle 428">
            <a:extLst>
              <a:ext uri="{FF2B5EF4-FFF2-40B4-BE49-F238E27FC236}">
                <a16:creationId xmlns:a16="http://schemas.microsoft.com/office/drawing/2014/main" id="{7FEAE179-C525-48F3-AD47-0E9E2B6F2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CB2CD8-F096-E4CC-C08E-6A5BC0511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89" y="4883544"/>
            <a:ext cx="3876086" cy="1556907"/>
          </a:xfrm>
        </p:spPr>
        <p:txBody>
          <a:bodyPr anchor="ctr">
            <a:normAutofit/>
          </a:bodyPr>
          <a:lstStyle/>
          <a:p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Road Map</a:t>
            </a:r>
          </a:p>
        </p:txBody>
      </p:sp>
      <p:sp>
        <p:nvSpPr>
          <p:cNvPr id="431" name="Rectangle 430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Rectangle 432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robots in a line&#10;&#10;Description automatically generated">
            <a:extLst>
              <a:ext uri="{FF2B5EF4-FFF2-40B4-BE49-F238E27FC236}">
                <a16:creationId xmlns:a16="http://schemas.microsoft.com/office/drawing/2014/main" id="{559BE7B4-E50D-BE43-CF2A-0465948229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"/>
          <a:stretch/>
        </p:blipFill>
        <p:spPr>
          <a:xfrm>
            <a:off x="959205" y="364142"/>
            <a:ext cx="10369645" cy="3867993"/>
          </a:xfrm>
          <a:prstGeom prst="rect">
            <a:avLst/>
          </a:prstGeom>
        </p:spPr>
      </p:pic>
      <p:sp>
        <p:nvSpPr>
          <p:cNvPr id="435" name="Rectangle 434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Content Placeholder 326">
            <a:extLst>
              <a:ext uri="{FF2B5EF4-FFF2-40B4-BE49-F238E27FC236}">
                <a16:creationId xmlns:a16="http://schemas.microsoft.com/office/drawing/2014/main" id="{2A5B1284-6E98-9568-A884-1A62D7C9C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719" y="4883544"/>
            <a:ext cx="6586915" cy="1556907"/>
          </a:xfrm>
        </p:spPr>
        <p:txBody>
          <a:bodyPr anchor="ctr">
            <a:normAutofit/>
          </a:bodyPr>
          <a:lstStyle/>
          <a:p>
            <a:r>
              <a:rPr lang="en-US" sz="11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need to implement voice-to-text dictation functionality. </a:t>
            </a:r>
          </a:p>
          <a:p>
            <a:r>
              <a:rPr lang="en-US" sz="11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final CSV file needs to be analyzed using Tableau. </a:t>
            </a:r>
          </a:p>
          <a:p>
            <a:r>
              <a:rPr lang="en-US" sz="11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also want to work on CSS styling.</a:t>
            </a:r>
          </a:p>
          <a:p>
            <a:r>
              <a:rPr lang="en-US" sz="11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Additionally, we need to specify professional field names for data collection. </a:t>
            </a:r>
          </a:p>
          <a:p>
            <a:r>
              <a:rPr lang="en-US" sz="11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Moreover, we aim to collect more data for model training and improve the performance of fine-tuning.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492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5" name="Rectangle 314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8C9E9D-47B4-4455-B5D8-010278F41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09" y="679731"/>
            <a:ext cx="4171994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Triangle Architecture</a:t>
            </a:r>
          </a:p>
        </p:txBody>
      </p: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1" name="Rectangle 320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:\Users\deepak\AppData\Local\Microsoft\Windows\INetCache\Content.MSO\F0B53545.tmp">
            <a:extLst>
              <a:ext uri="{FF2B5EF4-FFF2-40B4-BE49-F238E27FC236}">
                <a16:creationId xmlns:a16="http://schemas.microsoft.com/office/drawing/2014/main" id="{04FF1477-7A89-9D98-59B6-1D701E61E0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40572" y="1025015"/>
            <a:ext cx="5608830" cy="46973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54652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2" name="Rectangle 301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8C9E9D-47B4-4455-B5D8-010278F41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 Links</a:t>
            </a: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E6B69FDF-1F99-4162-8EC0-8682FAC34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4095"/>
            <a:ext cx="6265545" cy="3917492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en-US" sz="14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Gautami" panose="020B0502040204020203" pitchFamily="34" charset="0"/>
              </a:rPr>
              <a:t>Project GitHub Link:</a:t>
            </a:r>
            <a:endParaRPr lang="en-IN" sz="1400" b="1" i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Gautami" panose="020B0502040204020203" pitchFamily="34" charset="0"/>
            </a:endParaRPr>
          </a:p>
          <a:p>
            <a:pPr marL="0" indent="0">
              <a:lnSpc>
                <a:spcPct val="120000"/>
              </a:lnSpc>
              <a:spcAft>
                <a:spcPts val="800"/>
              </a:spcAft>
              <a:buNone/>
            </a:pPr>
            <a:r>
              <a:rPr lang="en-US" sz="14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Gautami" panose="020B0502040204020203" pitchFamily="34" charset="0"/>
                <a:hlinkClick r:id="rId2"/>
              </a:rPr>
              <a:t>https://github.com/TarunSiga/DSCapstoneProject</a:t>
            </a:r>
            <a:endParaRPr lang="en-IN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Gautami" panose="020B0502040204020203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en-US" sz="14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Gautami" panose="020B0502040204020203" pitchFamily="34" charset="0"/>
              </a:rPr>
              <a:t>Individual GitHub links (Branched with project):</a:t>
            </a:r>
          </a:p>
          <a:p>
            <a:pPr indent="0">
              <a:lnSpc>
                <a:spcPct val="120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Deepka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Ayyasamy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:</a:t>
            </a: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Gautami" panose="020B0502040204020203" pitchFamily="34" charset="0"/>
            </a:endParaRPr>
          </a:p>
          <a:p>
            <a:pPr indent="0">
              <a:lnSpc>
                <a:spcPct val="120000"/>
              </a:lnSpc>
              <a:spcAft>
                <a:spcPts val="800"/>
              </a:spcAft>
              <a:buNone/>
            </a:pPr>
            <a:r>
              <a:rPr lang="en-IN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Gautami" panose="020B0502040204020203" pitchFamily="34" charset="0"/>
                <a:hlinkClick r:id="rId3"/>
              </a:rPr>
              <a:t>https://github.com/TarunSiga/DSCapstoneProject/tree/DeepakAyyasamy</a:t>
            </a: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Gautami" panose="020B0502040204020203" pitchFamily="34" charset="0"/>
            </a:endParaRPr>
          </a:p>
          <a:p>
            <a:pPr indent="0">
              <a:lnSpc>
                <a:spcPct val="120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Tarun Siga:</a:t>
            </a: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Gautami" panose="020B0502040204020203" pitchFamily="34" charset="0"/>
            </a:endParaRPr>
          </a:p>
          <a:p>
            <a:pPr indent="0">
              <a:lnSpc>
                <a:spcPct val="120000"/>
              </a:lnSpc>
              <a:spcAft>
                <a:spcPts val="800"/>
              </a:spcAft>
              <a:buNone/>
            </a:pPr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Gautami" panose="020B0502040204020203" pitchFamily="34" charset="0"/>
                <a:hlinkClick r:id="rId4"/>
              </a:rPr>
              <a:t>https://github.com/TarunSiga/DSCapstoneProject/tree/TarunSiga</a:t>
            </a: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Gautami" panose="020B0502040204020203" pitchFamily="34" charset="0"/>
            </a:endParaRPr>
          </a:p>
          <a:p>
            <a:pPr indent="0">
              <a:lnSpc>
                <a:spcPct val="120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Sai Karthik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Naladala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:</a:t>
            </a: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Gautami" panose="020B0502040204020203" pitchFamily="34" charset="0"/>
            </a:endParaRPr>
          </a:p>
          <a:p>
            <a:pPr indent="0">
              <a:lnSpc>
                <a:spcPct val="120000"/>
              </a:lnSpc>
              <a:spcAft>
                <a:spcPts val="800"/>
              </a:spcAft>
              <a:buNone/>
            </a:pPr>
            <a:r>
              <a:rPr lang="en-IN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Gautami" panose="020B0502040204020203" pitchFamily="34" charset="0"/>
                <a:hlinkClick r:id="rId5"/>
              </a:rPr>
              <a:t>https://github.com/TarunSiga/DSCapstoneProject/tree/saikarthiknaladala</a:t>
            </a: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Gautami" panose="020B0502040204020203" pitchFamily="34" charset="0"/>
            </a:endParaRPr>
          </a:p>
          <a:p>
            <a:pPr marL="0" indent="0">
              <a:spcAft>
                <a:spcPts val="800"/>
              </a:spcAft>
              <a:buNone/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 </a:t>
            </a:r>
            <a:endParaRPr lang="en-IN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Gautami" panose="020B0502040204020203" pitchFamily="34" charset="0"/>
            </a:endParaRPr>
          </a:p>
        </p:txBody>
      </p:sp>
      <p:pic>
        <p:nvPicPr>
          <p:cNvPr id="12" name="Picture 11" descr="A logo with a cat in the middle&#10;&#10;Description automatically generated">
            <a:extLst>
              <a:ext uri="{FF2B5EF4-FFF2-40B4-BE49-F238E27FC236}">
                <a16:creationId xmlns:a16="http://schemas.microsoft.com/office/drawing/2014/main" id="{23101EAB-CD89-6910-200B-C4E46A3C11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534" y="1622156"/>
            <a:ext cx="6054705" cy="355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854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5AE9FC70-8A26-4CF2-8E04-EBDADB8B8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09CB703-C563-4F1F-BF28-83C06E978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7F6D6F-2380-47A0-819F-9FFC01A15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000" y="609600"/>
            <a:ext cx="5833787" cy="516758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150000"/>
              </a:lnSpc>
            </a:pPr>
            <a:br>
              <a:rPr lang="en-US" sz="56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56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6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  <a:br>
              <a:rPr lang="en-US" sz="32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Deepak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Ayyasamy</a:t>
            </a:r>
            <a:br>
              <a:rPr lang="en-US" sz="24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Tarun Siga</a:t>
            </a:r>
            <a:br>
              <a:rPr lang="en-US" sz="24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Sai Karthik </a:t>
            </a:r>
            <a:r>
              <a:rPr lang="en-US" sz="2400" kern="12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Naladala</a:t>
            </a:r>
            <a:br>
              <a:rPr lang="en-US" sz="24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5600" kern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041" y="259737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620F1017-7C13-483A-ACB7-704C25862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8391" y="2814239"/>
            <a:ext cx="3217333" cy="3217333"/>
          </a:xfrm>
          <a:prstGeom prst="rect">
            <a:avLst/>
          </a:prstGeom>
        </p:spPr>
      </p:pic>
      <p:sp>
        <p:nvSpPr>
          <p:cNvPr id="131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7821" y="282667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33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9869" y="610939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281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Picture 82" descr="Background pattern&#10;&#10;Description automatically generated">
            <a:extLst>
              <a:ext uri="{FF2B5EF4-FFF2-40B4-BE49-F238E27FC236}">
                <a16:creationId xmlns:a16="http://schemas.microsoft.com/office/drawing/2014/main" id="{A6CE7CA4-FDC0-1F27-4D30-DD737229BF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65" r="1124"/>
          <a:stretch/>
        </p:blipFill>
        <p:spPr>
          <a:xfrm>
            <a:off x="0" y="10"/>
            <a:ext cx="9669642" cy="6857990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753B6-F2CF-40D0-98EC-0675DDF5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Presentation Outline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BE2DC7A9-E802-4EED-A340-3C138F9B36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3831193"/>
              </p:ext>
            </p:extLst>
          </p:nvPr>
        </p:nvGraphicFramePr>
        <p:xfrm>
          <a:off x="7531610" y="2434201"/>
          <a:ext cx="3822189" cy="3742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44002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0" name="Rectangle 27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8C9E9D-47B4-4455-B5D8-010278F41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6" name="Rectangle 28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E6B69FDF-1F99-4162-8EC0-8682FAC34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7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In the modern age, universities facing lot of challenges in effectively engaging with their students and providing timely support</a:t>
            </a:r>
            <a:r>
              <a:rPr lang="en-IN" sz="1700">
                <a:latin typeface="Times New Roman" panose="020206030504050203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7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As technology continues to advance, </a:t>
            </a:r>
            <a:r>
              <a:rPr lang="en-IN" sz="1700">
                <a:latin typeface="Times New Roman" panose="020206030504050203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there emerges an opportunity to revolutionize the way universities interact with their student body: the creation of UniBuddy.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7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This </a:t>
            </a:r>
            <a:r>
              <a:rPr lang="en-IN" sz="1700">
                <a:latin typeface="Times New Roman" panose="020206030504050203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UniBuddy offers strategic response to pressing need, serves as a communication channel to enhnce student experience by leveraging artificial and natural language processing capabilities.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7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This Uni</a:t>
            </a:r>
            <a:r>
              <a:rPr lang="en-IN" sz="1700">
                <a:latin typeface="Times New Roman" panose="020206030504050203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Buddy offers students personalized and efficient means to access information, seek assistance, and navigate campus resources. </a:t>
            </a:r>
            <a:endParaRPr lang="en-US" sz="1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Gautami" panose="020B0502040204020203" pitchFamily="34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artoon character on a cellphone&#10;&#10;Description automatically generated">
            <a:extLst>
              <a:ext uri="{FF2B5EF4-FFF2-40B4-BE49-F238E27FC236}">
                <a16:creationId xmlns:a16="http://schemas.microsoft.com/office/drawing/2014/main" id="{BCA151F9-CB1F-C377-07EE-FC2129D0CA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6" r="20928" b="2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11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" name="Rectangle 30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8C9E9D-47B4-4455-B5D8-010278F41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</p:txBody>
      </p: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6" name="Rectangle 3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E6B69FDF-1F99-4162-8EC0-8682FAC34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 fontScale="85000" lnSpcReduction="20000"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LangChain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 is configured to interface with various external data sources relevant to universities.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UnstructuredURLLoader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 will extract data from web pages according to the defined scraping strategy and store it in a structured format suitable for further processing. 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This may involve parsing HTML content, extracting text, and storing it in a database or data repository.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hand touching a glowing robot icon&#10;&#10;Description automatically generated">
            <a:extLst>
              <a:ext uri="{FF2B5EF4-FFF2-40B4-BE49-F238E27FC236}">
                <a16:creationId xmlns:a16="http://schemas.microsoft.com/office/drawing/2014/main" id="{5F7CBA91-41A5-8CAF-241E-06D41BC73A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7" r="5677" b="2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46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AAF767-E1C4-33B3-E9F3-AAB47B17A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7" name="Rectangle 336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DFBE9B-80A4-7D20-BD69-C46BB5EF0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Preliminary Analysis:</a:t>
            </a:r>
            <a:b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Front – End 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5508A38B-6166-27B5-CE0A-B9B6A1C2A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We have created a page that a message with ‘Welcome’ and followed by ‘Sign up’ and ‘Login’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This page is created using HTML and Java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Script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Gautami" panose="020B0502040204020203" pitchFamily="34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9449935-7335-506F-9ACC-B30B22CBD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32" y="2892862"/>
            <a:ext cx="5150277" cy="2897030"/>
          </a:xfrm>
          <a:prstGeom prst="rect">
            <a:avLst/>
          </a:prstGeom>
        </p:spPr>
      </p:pic>
      <p:sp>
        <p:nvSpPr>
          <p:cNvPr id="340" name="Rectangle 339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632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0F1B5D-4D81-021B-8115-1351159BF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" name="Rectangle 30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16FF31-1DE2-E058-2E28-1ACA3EBF9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3700">
                <a:latin typeface="Times New Roman" panose="02020603050405020304" pitchFamily="18" charset="0"/>
                <a:cs typeface="Times New Roman" panose="02020603050405020304" pitchFamily="18" charset="0"/>
              </a:rPr>
              <a:t>Preliminary Analysis:</a:t>
            </a:r>
            <a:br>
              <a:rPr lang="en-US" sz="37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700">
                <a:latin typeface="Times New Roman" panose="02020603050405020304" pitchFamily="18" charset="0"/>
                <a:cs typeface="Times New Roman" panose="02020603050405020304" pitchFamily="18" charset="0"/>
              </a:rPr>
              <a:t>Front – End </a:t>
            </a:r>
          </a:p>
        </p:txBody>
      </p: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6" name="Rectangle 3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1949740F-735F-BA42-6094-012DA9BF0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For the front-end part, we have created a ‘Login’ page.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This page is created using HTML and Java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Script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Gautami" panose="020B0502040204020203" pitchFamily="34" charset="0"/>
            </a:endParaRP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5D5569-CA20-7BBB-1BEC-C34BE98F3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17" r="23357" b="2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28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2CA5A9-6DCB-F949-FFB6-B155E82AB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5" name="Rectangle 294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5C912F-7DC3-11E3-D2AE-F755081E4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 fontScale="90000"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Preliminary Analysis: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 – End </a:t>
            </a:r>
          </a:p>
        </p:txBody>
      </p: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1" name="Rectangle 30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0873FA08-3BDC-871E-63E9-67885E5D6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700" dirty="0">
                <a:latin typeface="Times New Roman" panose="020206030504050203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We also created a ‘Sign Up’ page.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This page is created using HTML and Java </a:t>
            </a:r>
            <a:r>
              <a:rPr lang="en-US" sz="1700" dirty="0">
                <a:latin typeface="Times New Roman" panose="020206030504050203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Script</a:t>
            </a:r>
            <a:endParaRPr lang="en-US" sz="1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Gautami" panose="020B0502040204020203" pitchFamily="34" charset="0"/>
            </a:endParaRPr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4324FB-919F-E97A-D979-591144335D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53" r="20721" b="2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30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E2864A-2A75-686D-C3E6-CBA1DBE47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3" name="Rectangle 352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94A21F-E2D3-E0A9-75D7-6A421B0D9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Preliminary Analysis:</a:t>
            </a:r>
            <a:b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Front – End </a:t>
            </a:r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DA6F2E3-DF4E-E0FA-EF4E-2FC96A6EE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This is the interface for the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UniBuddy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We can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find out history under old chats.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We can start a new conversation with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UniBuddy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23641-96D0-681D-BEC6-D0E367305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32" y="2892862"/>
            <a:ext cx="5150277" cy="2897030"/>
          </a:xfrm>
          <a:prstGeom prst="rect">
            <a:avLst/>
          </a:prstGeom>
        </p:spPr>
      </p:pic>
      <p:sp>
        <p:nvSpPr>
          <p:cNvPr id="356" name="Rectangle 355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079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960EF2-57AD-1DD3-84BF-AAF3D6A48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9" name="Rectangle 318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DCB882-C019-6F08-2C72-58C55B22D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3700">
                <a:latin typeface="Times New Roman" panose="02020603050405020304" pitchFamily="18" charset="0"/>
                <a:cs typeface="Times New Roman" panose="02020603050405020304" pitchFamily="18" charset="0"/>
              </a:rPr>
              <a:t>Preliminary Analysis:</a:t>
            </a:r>
            <a:br>
              <a:rPr lang="en-US" sz="37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700">
                <a:latin typeface="Times New Roman" panose="02020603050405020304" pitchFamily="18" charset="0"/>
                <a:cs typeface="Times New Roman" panose="02020603050405020304" pitchFamily="18" charset="0"/>
              </a:rPr>
              <a:t>Back – End </a:t>
            </a:r>
          </a:p>
        </p:txBody>
      </p: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3" name="Rectangle 322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5A9F2246-5D69-F506-1525-1ECD59CD5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a user registration and login functionality using Flask and Firebase Authentication.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2F3C0B1-48D2-D92C-8F60-7A677AE365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4" r="21282" b="-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55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2093</TotalTime>
  <Words>641</Words>
  <Application>Microsoft Office PowerPoint</Application>
  <PresentationFormat>Widescreen</PresentationFormat>
  <Paragraphs>64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Times New Roman</vt:lpstr>
      <vt:lpstr>Wingdings</vt:lpstr>
      <vt:lpstr>Office Theme</vt:lpstr>
      <vt:lpstr>UniBuddy </vt:lpstr>
      <vt:lpstr>Presentation Outline</vt:lpstr>
      <vt:lpstr>Introduction</vt:lpstr>
      <vt:lpstr>Data Collection</vt:lpstr>
      <vt:lpstr>Preliminary Analysis: Front – End </vt:lpstr>
      <vt:lpstr>Preliminary Analysis: Front – End </vt:lpstr>
      <vt:lpstr>Preliminary Analysis: Front – End </vt:lpstr>
      <vt:lpstr>Preliminary Analysis: Front – End </vt:lpstr>
      <vt:lpstr>Preliminary Analysis: Back – End </vt:lpstr>
      <vt:lpstr>Preliminary Analysis: Back – End </vt:lpstr>
      <vt:lpstr>Preliminary Analysis: Back – End </vt:lpstr>
      <vt:lpstr>Preliminary Analysis: Back – End </vt:lpstr>
      <vt:lpstr>Preliminary Analysis: Database</vt:lpstr>
      <vt:lpstr>Preliminary Analysis: Chat Data Export</vt:lpstr>
      <vt:lpstr>Preliminary Analysis: CSV File </vt:lpstr>
      <vt:lpstr>Road Map</vt:lpstr>
      <vt:lpstr>Triangle Architecture</vt:lpstr>
      <vt:lpstr>GitHub Links</vt:lpstr>
      <vt:lpstr>  Thank You! Deepak Ayyasamy Tarun Siga Sai Karthik Naladala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 Analysis NLP and Machine Learning Covid Vaccination in United Kingdom</dc:title>
  <dc:creator>Narasimha Bommela</dc:creator>
  <cp:lastModifiedBy>Tarun Siga</cp:lastModifiedBy>
  <cp:revision>206</cp:revision>
  <dcterms:created xsi:type="dcterms:W3CDTF">2021-09-17T09:16:30Z</dcterms:created>
  <dcterms:modified xsi:type="dcterms:W3CDTF">2024-02-20T22:30:34Z</dcterms:modified>
</cp:coreProperties>
</file>